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5" r:id="rId3"/>
    <p:sldId id="258" r:id="rId4"/>
    <p:sldId id="259" r:id="rId5"/>
    <p:sldId id="306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19" autoAdjust="0"/>
  </p:normalViewPr>
  <p:slideViewPr>
    <p:cSldViewPr>
      <p:cViewPr varScale="1">
        <p:scale>
          <a:sx n="77" d="100"/>
          <a:sy n="77" d="100"/>
        </p:scale>
        <p:origin x="1533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C6909-20E9-412F-BBE5-435300BC75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AB64E-A975-4454-8CC2-A2BEA2A7F4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60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各位老师、同学好，下面我来介绍一下生物序列分类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AB64E-A975-4454-8CC2-A2BEA2A7F47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70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以序列作为信息载体的主要是</a:t>
            </a:r>
            <a:r>
              <a:rPr lang="en-US" altLang="zh-CN" dirty="0"/>
              <a:t>DNA</a:t>
            </a:r>
            <a:r>
              <a:rPr lang="zh-CN" altLang="en-US" dirty="0"/>
              <a:t>、</a:t>
            </a:r>
            <a:r>
              <a:rPr lang="en-US" altLang="zh-CN" dirty="0"/>
              <a:t>RNA</a:t>
            </a:r>
            <a:r>
              <a:rPr lang="zh-CN" altLang="en-US" dirty="0"/>
              <a:t>和蛋白质三种生物大分子。从生物和物理的角度看，这些生物大分子形状、功能都不同。注意：这里都是有机物、大分子，分子量上万甚至几百万，和我们高中化学学的硫酸铜那种小分子不同。分子量大，结构肯定复杂，也就意味着功能复杂，所以需要通过计算的方法预测他的功能。不像是硫酸铜、氯化钾这种小分子，用化学实验的方法就能了解他的结构功能。这三种大分子都是通过化学键脱水，形成链状结构。每一个单元都比较固定，我们一般用一个字母来表示。图中</a:t>
            </a:r>
            <a:r>
              <a:rPr lang="en-US" altLang="zh-CN" dirty="0"/>
              <a:t>DNA</a:t>
            </a:r>
            <a:r>
              <a:rPr lang="zh-CN" altLang="en-US" dirty="0"/>
              <a:t>中绿色的部分，蛋白质中的</a:t>
            </a:r>
            <a:r>
              <a:rPr lang="en-US" altLang="zh-CN" dirty="0"/>
              <a:t>R1,R2, R3</a:t>
            </a:r>
            <a:r>
              <a:rPr lang="zh-CN" altLang="en-US" dirty="0"/>
              <a:t>，都是这种单元。</a:t>
            </a:r>
            <a:r>
              <a:rPr lang="en-US" altLang="zh-CN" dirty="0"/>
              <a:t>DNA</a:t>
            </a:r>
            <a:r>
              <a:rPr lang="zh-CN" altLang="en-US" dirty="0"/>
              <a:t>有四种字母，蛋白质有</a:t>
            </a:r>
            <a:r>
              <a:rPr lang="en-US" altLang="zh-CN" dirty="0"/>
              <a:t>20</a:t>
            </a:r>
            <a:r>
              <a:rPr lang="zh-CN" altLang="en-US" dirty="0"/>
              <a:t>种字母。其中某个字母上如果发生了一点变化，就是所谓的修饰，比如</a:t>
            </a:r>
            <a:r>
              <a:rPr lang="en-US" altLang="zh-CN" dirty="0"/>
              <a:t>DNA</a:t>
            </a:r>
            <a:r>
              <a:rPr lang="zh-CN" altLang="en-US" dirty="0"/>
              <a:t>绿色的环上的某个氢原子变成了甲基，我们就称这个位置被“甲基化了”。“甲基化”也是我们要预测的一个重要问题。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AB64E-A975-4454-8CC2-A2BEA2A7F47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059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所以</a:t>
            </a:r>
            <a:r>
              <a:rPr lang="en-US" altLang="zh-CN" dirty="0"/>
              <a:t>DNA</a:t>
            </a:r>
            <a:r>
              <a:rPr lang="zh-CN" altLang="en-US" dirty="0"/>
              <a:t>和</a:t>
            </a:r>
            <a:r>
              <a:rPr lang="en-US" altLang="zh-CN" dirty="0"/>
              <a:t>DNA</a:t>
            </a:r>
            <a:r>
              <a:rPr lang="zh-CN" altLang="en-US" dirty="0"/>
              <a:t>之间，蛋白质和蛋白质之间，差异都在那些单元的出现和顺序，因为每个单元都用一个字母表示，所以每个</a:t>
            </a:r>
            <a:r>
              <a:rPr lang="en-US" altLang="zh-CN" dirty="0"/>
              <a:t>DNA</a:t>
            </a:r>
            <a:r>
              <a:rPr lang="zh-CN" altLang="en-US" dirty="0"/>
              <a:t>、</a:t>
            </a:r>
            <a:r>
              <a:rPr lang="en-US" altLang="zh-CN" dirty="0"/>
              <a:t>RNA</a:t>
            </a:r>
            <a:r>
              <a:rPr lang="zh-CN" altLang="en-US" dirty="0"/>
              <a:t>、蛋白质都可以用一个字符序列来表示。不同的字符序列会有不同的功能。我们的工作就是利用已知的序列和功能，去猜未知的序列是否有这些功能。这就是一个很典型的机器学习问题。在这个图中，上面框中的蛋白序列都是酶，下面框中的蛋白序列都不是酶，那么如何把他们区分开？来了一条新的序列，怎么预测他是不是酶？</a:t>
            </a:r>
            <a:endParaRPr lang="en-US" altLang="zh-CN" dirty="0"/>
          </a:p>
          <a:p>
            <a:r>
              <a:rPr lang="zh-CN" altLang="en-US" dirty="0"/>
              <a:t>这里科普一下，生物序列一般都写成图上这种格式，称为</a:t>
            </a:r>
            <a:r>
              <a:rPr lang="en-US" altLang="zh-CN" dirty="0" err="1"/>
              <a:t>fasta</a:t>
            </a:r>
            <a:r>
              <a:rPr lang="zh-CN" altLang="en-US" dirty="0"/>
              <a:t>格式，第一行是一条序列的名字，用</a:t>
            </a:r>
            <a:r>
              <a:rPr lang="en-US" altLang="zh-CN" dirty="0"/>
              <a:t>&gt;</a:t>
            </a:r>
            <a:r>
              <a:rPr lang="zh-CN" altLang="en-US" dirty="0"/>
              <a:t>开头，然后下面是序列内容，一般序列比较长的话，可能分多行显示，一行</a:t>
            </a:r>
            <a:r>
              <a:rPr lang="en-US" altLang="zh-CN" dirty="0"/>
              <a:t>60</a:t>
            </a:r>
            <a:r>
              <a:rPr lang="zh-CN" altLang="en-US" dirty="0"/>
              <a:t>个字母。结束后，下一条序列在以</a:t>
            </a:r>
            <a:r>
              <a:rPr lang="en-US" altLang="zh-CN" dirty="0"/>
              <a:t>&gt;</a:t>
            </a:r>
            <a:r>
              <a:rPr lang="zh-CN" altLang="en-US" dirty="0"/>
              <a:t>开头，后面跟名字，然后是序列。</a:t>
            </a:r>
            <a:endParaRPr lang="en-US" altLang="zh-CN" dirty="0"/>
          </a:p>
          <a:p>
            <a:r>
              <a:rPr lang="zh-CN" altLang="en-US" dirty="0"/>
              <a:t>每一个序列可以看成一个样本，用机器学习的思想，可以用各种办法把一条序列转化为多个数值，多个数值就是一个向量，也称为多个特征。最简单的</a:t>
            </a:r>
            <a:r>
              <a:rPr lang="en-US" altLang="zh-CN" dirty="0"/>
              <a:t>DNA</a:t>
            </a:r>
            <a:r>
              <a:rPr lang="zh-CN" altLang="en-US" dirty="0"/>
              <a:t>序列的特征就是</a:t>
            </a:r>
            <a:r>
              <a:rPr lang="en-US" altLang="zh-CN" dirty="0"/>
              <a:t>AGCT</a:t>
            </a:r>
            <a:r>
              <a:rPr lang="zh-CN" altLang="en-US" dirty="0"/>
              <a:t>的含量，这就是</a:t>
            </a:r>
            <a:r>
              <a:rPr lang="en-US" altLang="zh-CN" dirty="0"/>
              <a:t>4</a:t>
            </a:r>
            <a:r>
              <a:rPr lang="zh-CN" altLang="en-US" dirty="0"/>
              <a:t>维特征。然后对两个类别或多个类别的向量进行分类。二维向量是平面上一个点，三维向量是空间中一个点，多维向量就是超空间中的一个点。如果若干个正例都是红颜色的点，反例都是蓝色的点，我们就可以用机器学习中的分类方法，把它们分开，这样新来的序列也提取特征，变成一个点，这个点落在红色区域就是正例，蓝色区域就是反例，从而完成了分类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AB64E-A975-4454-8CC2-A2BEA2A7F47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05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上面说的是一个非常典型的机器学习过程，实际上我们生活中常见的人脸识别、语音识别、指纹识别、垃圾邮件识别都是这样的思路。生物序列的分类一般还有两个特点。第一，序列要瘦身；第二，特征要瘦身。</a:t>
            </a:r>
            <a:endParaRPr lang="en-US" altLang="zh-CN" dirty="0"/>
          </a:p>
          <a:p>
            <a:r>
              <a:rPr lang="zh-CN" altLang="en-US" dirty="0"/>
              <a:t>序列瘦身是指：生物序列通常要去冗余。因为我们的数据通常是网上的生物数据库中下载的，生物数据库收集的数据可能来自全世界各地的实验室，可能同一条序列被不同的实验室测得不一样，差了一两个字母；或者同一个基因在不同得物种中都有，但不同得物种中得同一个基因略有不同。这样下载到得序列通常会有多条非常相似得序列，如果有十条相似得序列，用</a:t>
            </a:r>
            <a:r>
              <a:rPr lang="en-US" altLang="zh-CN" dirty="0"/>
              <a:t>9</a:t>
            </a:r>
            <a:r>
              <a:rPr lang="zh-CN" altLang="en-US" dirty="0"/>
              <a:t>条训练</a:t>
            </a:r>
            <a:r>
              <a:rPr lang="en-US" altLang="zh-CN" dirty="0"/>
              <a:t>1</a:t>
            </a:r>
            <a:r>
              <a:rPr lang="zh-CN" altLang="en-US" dirty="0"/>
              <a:t>条验证，很容易得出很好得结果。就像图中蓝色圆圈和五角星两种样本都成簇出现，拿簇中的一大部分训练，一小部分验证，很容易得到很好的分类结果，</a:t>
            </a:r>
            <a:r>
              <a:rPr lang="en-US" altLang="zh-CN" dirty="0"/>
              <a:t>k</a:t>
            </a:r>
            <a:r>
              <a:rPr lang="zh-CN" altLang="en-US" dirty="0"/>
              <a:t>近邻分类器就会效果很好。但显然这对于新来的孤立样本不会预测的准。因此，我们需要把簇中的相似样本都删除，只保留一个代表性样本，如果分类器能把“精简”后的代表样本都分的准确，那么我们认为这时的分类器就“鲁棒”了。因此，第一步要做的事情就是对序列去冗余，把相似的序列都删掉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第二是特征也要瘦身。因为人直观上很难感觉出生物序列的有效数值特征，所以往往从各个角度提取序列的特征。这就造成特征很多，维度高。但人们对生物序列的了解不够，造成有标签的样本一般又不多，所以出现高维小样本的情况。这时，过多的特征会导致噪声，需要把那些没有用的特征删除掉。这和图像分类还不太一样，图像分类一般是对高维特征做变换，变成低维特征，因为图像一般每个特征都有用；而生物序列分类最后要看到底是哪些特征起作用了，最后要给生物学家一个解释，所以一般不做特征变换，而是直接对特征进行删除，删掉没有用的特征；进而对特征排序，找出最有用的特征。所以和上附图相比，数值特征要瘦身之后再分类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AB64E-A975-4454-8CC2-A2BEA2A7F47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39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所以这个过程中，一般会有</a:t>
            </a:r>
            <a:r>
              <a:rPr lang="en-US" altLang="zh-CN" dirty="0"/>
              <a:t>3</a:t>
            </a:r>
            <a:r>
              <a:rPr lang="zh-CN" altLang="en-US" dirty="0"/>
              <a:t>个我们要做的事情。前面的数据收集一般不建议新手来做，可以直接下载别人已经整理好或发表的数据。第零步的去冗余也可以直接用软件来做。后面的一，序列特征提取；二，特征筛选降维；三，分类器的选择。是我们主要要做的工作。当然做完这三点还有后续的工作，比如对找到的特征进行分析，为什么它会对这个问题有用？对判错的样本进行分析，为什么这些样本会被分错？一般还要建立一个</a:t>
            </a:r>
            <a:r>
              <a:rPr lang="en-US" altLang="zh-CN" dirty="0"/>
              <a:t>web server</a:t>
            </a:r>
            <a:r>
              <a:rPr lang="zh-CN" altLang="en-US" dirty="0"/>
              <a:t>，让生物学家在网页上输入一条新的序列，就能预测它是否属于你研究的这一类。</a:t>
            </a:r>
            <a:endParaRPr lang="en-US" altLang="zh-CN" dirty="0"/>
          </a:p>
          <a:p>
            <a:r>
              <a:rPr lang="zh-CN" altLang="en-US" dirty="0"/>
              <a:t>对于新手来说，您需要掌握的就是快速的学会图上的一二三步要怎样做。对于某些特定的数据，您是否在</a:t>
            </a:r>
            <a:r>
              <a:rPr lang="en-US" altLang="zh-CN" dirty="0"/>
              <a:t>123</a:t>
            </a:r>
            <a:r>
              <a:rPr lang="zh-CN" altLang="en-US" dirty="0"/>
              <a:t>中能有一些创新的想法，提高他的分类准确率？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AB64E-A975-4454-8CC2-A2BEA2A7F47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23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1204913"/>
            <a:ext cx="9144000" cy="4448175"/>
          </a:xfrm>
          <a:prstGeom prst="rect">
            <a:avLst/>
          </a:prstGeom>
          <a:solidFill>
            <a:srgbClr val="E7EEF9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800" b="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3532188"/>
            <a:ext cx="9144000" cy="1449387"/>
          </a:xfrm>
          <a:prstGeom prst="rect">
            <a:avLst/>
          </a:prstGeom>
          <a:solidFill>
            <a:srgbClr val="133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800" b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10754"/>
            <a:ext cx="7211144" cy="706090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  <a:latin typeface="楷体" pitchFamily="49" charset="-122"/>
                <a:ea typeface="楷体" pitchFamily="49" charset="-122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002060"/>
                </a:solidFill>
                <a:latin typeface="楷体" pitchFamily="49" charset="-122"/>
                <a:ea typeface="楷体" pitchFamily="49" charset="-122"/>
              </a:defRPr>
            </a:lvl2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7" name="同侧圆角矩形 6"/>
          <p:cNvSpPr/>
          <p:nvPr userDrawn="1"/>
        </p:nvSpPr>
        <p:spPr>
          <a:xfrm rot="5400000">
            <a:off x="3557653" y="-2454274"/>
            <a:ext cx="157163" cy="73152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33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800" b="0">
              <a:solidFill>
                <a:prstClr val="white"/>
              </a:solidFill>
            </a:endParaRPr>
          </a:p>
        </p:txBody>
      </p:sp>
      <p:sp>
        <p:nvSpPr>
          <p:cNvPr id="8" name="矩形 6"/>
          <p:cNvSpPr>
            <a:spLocks noChangeArrowheads="1"/>
          </p:cNvSpPr>
          <p:nvPr userDrawn="1"/>
        </p:nvSpPr>
        <p:spPr bwMode="auto">
          <a:xfrm>
            <a:off x="0" y="6760542"/>
            <a:ext cx="9144000" cy="15240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zh-CN" altLang="en-US"/>
          </a:p>
        </p:txBody>
      </p:sp>
      <p:sp>
        <p:nvSpPr>
          <p:cNvPr id="9" name="直角三角形 7"/>
          <p:cNvSpPr>
            <a:spLocks noChangeArrowheads="1"/>
          </p:cNvSpPr>
          <p:nvPr userDrawn="1"/>
        </p:nvSpPr>
        <p:spPr bwMode="auto">
          <a:xfrm>
            <a:off x="0" y="6497017"/>
            <a:ext cx="252413" cy="277813"/>
          </a:xfrm>
          <a:prstGeom prst="rtTriangle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zh-CN" altLang="en-US"/>
          </a:p>
        </p:txBody>
      </p:sp>
      <p:cxnSp>
        <p:nvCxnSpPr>
          <p:cNvPr id="10" name="直接连接符 8"/>
          <p:cNvCxnSpPr>
            <a:cxnSpLocks noChangeShapeType="1"/>
          </p:cNvCxnSpPr>
          <p:nvPr userDrawn="1"/>
        </p:nvCxnSpPr>
        <p:spPr bwMode="auto">
          <a:xfrm>
            <a:off x="252413" y="6717680"/>
            <a:ext cx="8891587" cy="0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1" name="直接连接符 9"/>
          <p:cNvCxnSpPr>
            <a:cxnSpLocks noChangeShapeType="1"/>
          </p:cNvCxnSpPr>
          <p:nvPr userDrawn="1"/>
        </p:nvCxnSpPr>
        <p:spPr bwMode="auto">
          <a:xfrm>
            <a:off x="0" y="6431930"/>
            <a:ext cx="252413" cy="2857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2" name="TextBox 10"/>
          <p:cNvSpPr txBox="1">
            <a:spLocks noChangeArrowheads="1"/>
          </p:cNvSpPr>
          <p:nvPr userDrawn="1"/>
        </p:nvSpPr>
        <p:spPr bwMode="auto">
          <a:xfrm>
            <a:off x="450850" y="6681167"/>
            <a:ext cx="155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Calibri" pitchFamily="34" charset="0"/>
              </a:rPr>
              <a:t>zouquan@nclab.net</a:t>
            </a:r>
            <a:endParaRPr lang="zh-CN" alt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 userDrawn="1"/>
        </p:nvSpPr>
        <p:spPr bwMode="auto">
          <a:xfrm>
            <a:off x="3938588" y="6681167"/>
            <a:ext cx="198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Calibri" pitchFamily="34" charset="0"/>
              </a:rPr>
              <a:t>http://lab.malab.cn/~zq/</a:t>
            </a:r>
            <a:endParaRPr lang="zh-CN" alt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矩形 12"/>
          <p:cNvSpPr>
            <a:spLocks noChangeArrowheads="1"/>
          </p:cNvSpPr>
          <p:nvPr userDrawn="1"/>
        </p:nvSpPr>
        <p:spPr bwMode="auto">
          <a:xfrm rot="10800000">
            <a:off x="0" y="-27383"/>
            <a:ext cx="9144000" cy="15240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zh-CN" altLang="en-US"/>
          </a:p>
        </p:txBody>
      </p:sp>
      <p:sp>
        <p:nvSpPr>
          <p:cNvPr id="15" name="直角三角形 13"/>
          <p:cNvSpPr>
            <a:spLocks noChangeArrowheads="1"/>
          </p:cNvSpPr>
          <p:nvPr userDrawn="1"/>
        </p:nvSpPr>
        <p:spPr bwMode="auto">
          <a:xfrm rot="10800000">
            <a:off x="8891588" y="96442"/>
            <a:ext cx="252412" cy="277813"/>
          </a:xfrm>
          <a:prstGeom prst="rtTriangle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zh-CN" altLang="en-US"/>
          </a:p>
        </p:txBody>
      </p:sp>
      <p:cxnSp>
        <p:nvCxnSpPr>
          <p:cNvPr id="16" name="直接连接符 14"/>
          <p:cNvCxnSpPr>
            <a:cxnSpLocks noChangeShapeType="1"/>
          </p:cNvCxnSpPr>
          <p:nvPr userDrawn="1"/>
        </p:nvCxnSpPr>
        <p:spPr bwMode="auto">
          <a:xfrm rot="10800000">
            <a:off x="0" y="167880"/>
            <a:ext cx="8891588" cy="0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7" name="直接连接符 15"/>
          <p:cNvCxnSpPr>
            <a:cxnSpLocks noChangeShapeType="1"/>
          </p:cNvCxnSpPr>
          <p:nvPr userDrawn="1"/>
        </p:nvCxnSpPr>
        <p:spPr bwMode="auto">
          <a:xfrm rot="10800000">
            <a:off x="8891588" y="167880"/>
            <a:ext cx="252412" cy="2857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生物序列分类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邹权</a:t>
            </a:r>
            <a:endParaRPr lang="en-US" altLang="zh-CN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电子科技大学</a:t>
            </a:r>
          </a:p>
        </p:txBody>
      </p:sp>
    </p:spTree>
    <p:extLst>
      <p:ext uri="{BB962C8B-B14F-4D97-AF65-F5344CB8AC3E}">
        <p14:creationId xmlns:p14="http://schemas.microsoft.com/office/powerpoint/2010/main" val="235060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017A896-5CF9-4BF0-92D9-28370F4AE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38492" y="1962670"/>
            <a:ext cx="7315200" cy="4572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9D6550CA-E172-496A-BA61-DA6391C8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什么是生物序列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C63280-0143-406D-A659-55F640716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生物序列主要包括</a:t>
            </a:r>
            <a:r>
              <a:rPr lang="en-US" altLang="zh-CN" dirty="0"/>
              <a:t>DNA</a:t>
            </a:r>
            <a:r>
              <a:rPr lang="zh-CN" altLang="en-US" dirty="0"/>
              <a:t>、</a:t>
            </a:r>
            <a:r>
              <a:rPr lang="en-US" altLang="zh-CN" dirty="0"/>
              <a:t>RNA</a:t>
            </a:r>
            <a:r>
              <a:rPr lang="zh-CN" altLang="en-US" dirty="0"/>
              <a:t>和蛋白质</a:t>
            </a:r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DFF1E844-F7E3-4967-AB39-1172A1C6F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015" y="2132856"/>
            <a:ext cx="47434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0F678853-AD25-4E90-A41D-C040A60DEDA5}"/>
              </a:ext>
            </a:extLst>
          </p:cNvPr>
          <p:cNvSpPr txBox="1"/>
          <p:nvPr/>
        </p:nvSpPr>
        <p:spPr>
          <a:xfrm>
            <a:off x="1673013" y="6263182"/>
            <a:ext cx="1170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DNA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73C9AEC-9B0E-4DCC-8547-185B1F304011}"/>
              </a:ext>
            </a:extLst>
          </p:cNvPr>
          <p:cNvSpPr txBox="1"/>
          <p:nvPr/>
        </p:nvSpPr>
        <p:spPr>
          <a:xfrm>
            <a:off x="6625746" y="4367304"/>
            <a:ext cx="16186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蛋白质</a:t>
            </a:r>
          </a:p>
        </p:txBody>
      </p:sp>
    </p:spTree>
    <p:extLst>
      <p:ext uri="{BB962C8B-B14F-4D97-AF65-F5344CB8AC3E}">
        <p14:creationId xmlns:p14="http://schemas.microsoft.com/office/powerpoint/2010/main" val="139042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生物序列分类</a:t>
            </a: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346770" y="1520974"/>
            <a:ext cx="4318000" cy="2312987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&gt;P04635|3.1.1.3|3.1.1.32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MKETKHQHTFSIRKSAYGAASVMVASCIFVIGGGVAEANDSTTQTTTPLEVAQTSQQETHTHQTPVTSLH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TATPEHVDDSKEATPLPEKAESPKTEVTVQPSSHTQEVPALHKKTQQQPAYKDKTVPESTIASKSVESNK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ATENEMSPVEHHASNVEKREDRLETNETTPPSVDREFSHKIINNTHVNPKTDGQTNVNVDTKTIDTVSPK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DDRIDTAQPKQVDVPKENTTAQNKFTSQASDKKPTVKAAPEAVQNPENPKNKDPFVFVHGFTGFVGEVAA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KGENHWGGTKANLRNHLRKAGYETYEASVSALASNHERAVELYYYLKGGRVDYGAAHSEKYGHERYGKTY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&gt;Q9NWT6|1.14.11.30|1.14.11.n4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MAATAAEAVASGSGEPREEAGALGPAWDESQLRSYSFPTRPIPRLSQSDPRAEELIENEEPVVLTDTNLV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YPALKWDLEYLQENIGNGDFSVYSASTHKFLYYDEKKMANFQNFKPRSNREEMKFHEFVEKLQDIQQRGG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EERLYLQQTLNDTVGRKIVMDFLGFNWNWINKQQGKRGWGQLTSNLLLIGMEGNVTPAHYDEQQNFFAQI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KGYKRCILFPPDQFECLYPYPVHHPCDRQSQVDFDNPDYERFPNFQNVVGYETVVGPGDVLYIPMYWWHH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IESLLNGGITITVNFWYKGAPTPKRIEYPLKAHQKVAIMRNIEKMLGEALGNPQEVGPLLNTMIKGRYN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&gt;P04418|3.2.2.17|4.2.99.18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MTRINLTLVSELADQHLMAEYRELPRVFGAVRKHVANGKRVRDFKISPTFILGAGHVTFFYDKLEFLRKR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宋体" pitchFamily="2" charset="-122"/>
              </a:rPr>
              <a:t>QIELIAECLKRGFNIKDTTVQDISDIPQEFRGDYIPHEASIAISQARLDEKIAQRPTWYKYYGKAIYA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72170" y="4140349"/>
            <a:ext cx="4316413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&gt;A1JRR3|1.1.1.79|1.1.1.81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MNIIFYHPFFEAKQWLSGLQSRLPTANIRQWRRGDTQPADYALVWQPPQEMLASRVELKGVFALGAGVDA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ILDQERRHPGTLPAGVPLVRLEDTGMSLQMQEYVVATVLRYFRRMDEYQLQQQQKLWQPLEPHQHDKFTI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GILGAGVLGKSVAHKLAEFGFTVRCWSRTPKQIDGVTSFAGQEKLPAFIQGTQLLINLLPHTPQTAGILN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QSLFSQLNANAYIINIARGAHLLERDLLAAMNAGQVAAATLDVFAEEPLPSMHPFWSHPRVTITPHIAAV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TLPEVAMDQVVANIQAMEAGREPVGLVDVVRGY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&gt;Q9NZB8|4.1.99.22|4.6.1.17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MAARPLSRMLRRLLRSSARSCSSGAPVTQPCPGESARAASEEVSRRRQFLREHAAPFSAFLTDSFGRQHS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YLRISLTEKCNLRCQYCMPEEGVPLTPKANLLTTEEILTLARLFVKEGIDKIRLTGGEPLIRPDVVDIVA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QLQRLEGLRTIGVTTNGINLARLLPQLQKAGLSAINISLDTLVPAKFEFIVRRKGFHKVMEGIHKAIELG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YNPVKVNCVVMRGLN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&gt;Q8JU62|2.1.1.56|2.7.7.50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MAAVFGIQLVPKLNTSTTRRTFLPLRFDLLLDRLQSTNLHGVLYRALDFNPVDRSATVIQTYPPLNAWSP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HPAFIENPLDYRDWTEFIHDRALAFVGVLTQRYPLTQNAQRYTNPLVLGAAFGDFLNARSIDIFLDRLFY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800" dirty="0">
                <a:latin typeface="+mn-lt"/>
              </a:rPr>
              <a:t>GPTQESPITSITKFPYQWTIDFNVTADSVRTPAGCKYITLYGYDPSRPSTPATYGKHRPTYATVFYYSTL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51520" y="1520974"/>
            <a:ext cx="4232275" cy="231298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496620" y="1743224"/>
            <a:ext cx="2613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800"/>
              <a:t>-0.12972021	-0.10267122	0.05165671</a:t>
            </a:r>
          </a:p>
          <a:p>
            <a:r>
              <a:rPr lang="en-US" altLang="zh-CN" sz="800"/>
              <a:t>-0.02537533	-0.02327581	0.01257873</a:t>
            </a:r>
          </a:p>
          <a:p>
            <a:r>
              <a:rPr lang="en-US" altLang="zh-CN" sz="800"/>
              <a:t>-0.04431615	-0.03793824	0.00783558</a:t>
            </a:r>
          </a:p>
          <a:p>
            <a:r>
              <a:rPr lang="en-US" altLang="zh-CN" sz="800"/>
              <a:t>-0.09035013	-0.04484774	-0.02480496</a:t>
            </a:r>
          </a:p>
          <a:p>
            <a:r>
              <a:rPr lang="en-US" altLang="zh-CN" sz="800"/>
              <a:t>-0.01150325	-0.02400325	0.03616526</a:t>
            </a:r>
          </a:p>
          <a:p>
            <a:r>
              <a:rPr lang="en-US" altLang="zh-CN" sz="800"/>
              <a:t>-0.13563429	-0.15971042	-0.00528393</a:t>
            </a:r>
            <a:endParaRPr lang="zh-CN" altLang="en-US" sz="800"/>
          </a:p>
        </p:txBody>
      </p:sp>
      <p:sp>
        <p:nvSpPr>
          <p:cNvPr id="8" name="圆角矩形 7"/>
          <p:cNvSpPr/>
          <p:nvPr/>
        </p:nvSpPr>
        <p:spPr>
          <a:xfrm>
            <a:off x="5418833" y="1686074"/>
            <a:ext cx="2690812" cy="930275"/>
          </a:xfrm>
          <a:prstGeom prst="round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533133" y="5075386"/>
            <a:ext cx="2613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800"/>
              <a:t>-0.02425524	-0.05029627	0.0067438</a:t>
            </a:r>
          </a:p>
          <a:p>
            <a:r>
              <a:rPr lang="en-US" altLang="zh-CN" sz="800"/>
              <a:t>-0.04724623	-0.08116538	0.03915287</a:t>
            </a:r>
          </a:p>
          <a:p>
            <a:r>
              <a:rPr lang="en-US" altLang="zh-CN" sz="800"/>
              <a:t>0.05580992	-0.02495753	-0.05490753</a:t>
            </a:r>
          </a:p>
          <a:p>
            <a:r>
              <a:rPr lang="en-US" altLang="zh-CN" sz="800"/>
              <a:t>0.0361518	0.04706983	-0.09807123</a:t>
            </a:r>
          </a:p>
          <a:p>
            <a:r>
              <a:rPr lang="en-US" altLang="zh-CN" sz="800"/>
              <a:t>0.10447804	0.09917403	0.07816287</a:t>
            </a:r>
          </a:p>
          <a:p>
            <a:r>
              <a:rPr lang="en-US" altLang="zh-CN" sz="800"/>
              <a:t>0.11267566	0.06060866	-0.01122177</a:t>
            </a:r>
            <a:endParaRPr lang="zh-CN" altLang="en-US" sz="800"/>
          </a:p>
        </p:txBody>
      </p:sp>
      <p:sp>
        <p:nvSpPr>
          <p:cNvPr id="10" name="圆角矩形 9"/>
          <p:cNvSpPr/>
          <p:nvPr/>
        </p:nvSpPr>
        <p:spPr>
          <a:xfrm>
            <a:off x="5453758" y="5018236"/>
            <a:ext cx="2692400" cy="930275"/>
          </a:xfrm>
          <a:prstGeom prst="round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4760020" y="1930549"/>
            <a:ext cx="307975" cy="4651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4698108" y="5250011"/>
            <a:ext cx="307975" cy="4651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6428483" y="2678261"/>
            <a:ext cx="336550" cy="22066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 rot="10800000">
            <a:off x="6450708" y="4734074"/>
            <a:ext cx="334962" cy="22066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5" name="Picture 2" descr="https://timgsa.baidu.com/timg?image&amp;quality=80&amp;size=b9999_10000&amp;sec=1505140314&amp;di=257757953157eccc9eab35f99cbfd14e&amp;imgtype=jpg&amp;er=1&amp;src=http%3A%2F%2Fwww.alivelearn.net%2Fwp-content%2Fuploads%2F2009%2F10%2Fsvm_linear_2cla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970" y="3041799"/>
            <a:ext cx="197643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圆角矩形 15"/>
          <p:cNvSpPr/>
          <p:nvPr/>
        </p:nvSpPr>
        <p:spPr>
          <a:xfrm>
            <a:off x="223172" y="4140349"/>
            <a:ext cx="4230688" cy="237013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78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生物序列分类</a:t>
            </a:r>
          </a:p>
        </p:txBody>
      </p:sp>
      <p:grpSp>
        <p:nvGrpSpPr>
          <p:cNvPr id="84" name="组合 83"/>
          <p:cNvGrpSpPr/>
          <p:nvPr/>
        </p:nvGrpSpPr>
        <p:grpSpPr>
          <a:xfrm>
            <a:off x="-6847" y="1223218"/>
            <a:ext cx="8539286" cy="5518150"/>
            <a:chOff x="-20638" y="980728"/>
            <a:chExt cx="9309663" cy="5829300"/>
          </a:xfrm>
        </p:grpSpPr>
        <p:sp>
          <p:nvSpPr>
            <p:cNvPr id="4" name="矩形 7"/>
            <p:cNvSpPr>
              <a:spLocks noChangeArrowheads="1"/>
            </p:cNvSpPr>
            <p:nvPr/>
          </p:nvSpPr>
          <p:spPr bwMode="auto">
            <a:xfrm>
              <a:off x="6435725" y="1291878"/>
              <a:ext cx="2613025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800" dirty="0">
                  <a:solidFill>
                    <a:srgbClr val="000000"/>
                  </a:solidFill>
                </a:rPr>
                <a:t>-0.12972021	-0.10267122	0.05165671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-0.02537533	-0.02327581	0.01257873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-0.04431615	-0.03793824	0.00783558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-0.09035013	-0.04484774	-0.02480496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-0.01150325	-0.02400325	0.03616526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-0.13563429	-0.15971042	-0.00528393</a:t>
              </a:r>
              <a:endParaRPr lang="zh-CN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6357938" y="1220440"/>
              <a:ext cx="2931087" cy="930275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矩形 9"/>
            <p:cNvSpPr>
              <a:spLocks noChangeArrowheads="1"/>
            </p:cNvSpPr>
            <p:nvPr/>
          </p:nvSpPr>
          <p:spPr bwMode="auto">
            <a:xfrm>
              <a:off x="6440488" y="5647978"/>
              <a:ext cx="2613026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800" dirty="0">
                  <a:solidFill>
                    <a:srgbClr val="000000"/>
                  </a:solidFill>
                </a:rPr>
                <a:t>-0.02425524	-0.05029627	0.0067438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-0.04724623	-0.08116538	0.03915287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0.05580992	-0.02495753	-0.05490753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0.0361518	0.04706983	-0.09807123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0.10447804	0.09917403	0.07816287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0.11267566	0.06060866	-0.01122177</a:t>
              </a:r>
              <a:endParaRPr lang="zh-CN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6361113" y="5590828"/>
              <a:ext cx="2927912" cy="930275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右箭头 7"/>
            <p:cNvSpPr/>
            <p:nvPr/>
          </p:nvSpPr>
          <p:spPr>
            <a:xfrm>
              <a:off x="5103813" y="1437928"/>
              <a:ext cx="903287" cy="465137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右箭头 8"/>
            <p:cNvSpPr/>
            <p:nvPr/>
          </p:nvSpPr>
          <p:spPr>
            <a:xfrm>
              <a:off x="5178425" y="5822603"/>
              <a:ext cx="735013" cy="465137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下箭头 9"/>
            <p:cNvSpPr/>
            <p:nvPr/>
          </p:nvSpPr>
          <p:spPr>
            <a:xfrm>
              <a:off x="7367588" y="2226915"/>
              <a:ext cx="336550" cy="2254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下箭头 10"/>
            <p:cNvSpPr/>
            <p:nvPr/>
          </p:nvSpPr>
          <p:spPr>
            <a:xfrm rot="10800000">
              <a:off x="7358063" y="5324128"/>
              <a:ext cx="334962" cy="2032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pic>
          <p:nvPicPr>
            <p:cNvPr id="12" name="Picture 2" descr="https://timgsa.baidu.com/timg?image&amp;quality=80&amp;size=b9999_10000&amp;sec=1505140314&amp;di=257757953157eccc9eab35f99cbfd14e&amp;imgtype=jpg&amp;er=1&amp;src=http%3A%2F%2Fwww.alivelearn.net%2Fwp-content%2Fuploads%2F2009%2F10%2Fsvm_linear_2clas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288" y="3406428"/>
              <a:ext cx="1976437" cy="1128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638" y="1050578"/>
              <a:ext cx="2732088" cy="147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00" y="5349528"/>
              <a:ext cx="2673350" cy="146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右箭头 14"/>
            <p:cNvSpPr/>
            <p:nvPr/>
          </p:nvSpPr>
          <p:spPr>
            <a:xfrm>
              <a:off x="2803525" y="1468090"/>
              <a:ext cx="704850" cy="46513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右箭头 15"/>
            <p:cNvSpPr/>
            <p:nvPr/>
          </p:nvSpPr>
          <p:spPr>
            <a:xfrm>
              <a:off x="2759075" y="5822603"/>
              <a:ext cx="777875" cy="465137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9338" y="980728"/>
              <a:ext cx="1243012" cy="147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5700" y="5324128"/>
              <a:ext cx="1136650" cy="146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" name="组合 1"/>
            <p:cNvGrpSpPr>
              <a:grpSpLocks/>
            </p:cNvGrpSpPr>
            <p:nvPr/>
          </p:nvGrpSpPr>
          <p:grpSpPr bwMode="auto">
            <a:xfrm>
              <a:off x="457200" y="2825403"/>
              <a:ext cx="3571875" cy="1830387"/>
              <a:chOff x="457200" y="2624138"/>
              <a:chExt cx="4630738" cy="1938337"/>
            </a:xfrm>
          </p:grpSpPr>
          <p:grpSp>
            <p:nvGrpSpPr>
              <p:cNvPr id="20" name="组合 2"/>
              <p:cNvGrpSpPr>
                <a:grpSpLocks/>
              </p:cNvGrpSpPr>
              <p:nvPr/>
            </p:nvGrpSpPr>
            <p:grpSpPr bwMode="auto">
              <a:xfrm>
                <a:off x="457200" y="2624138"/>
                <a:ext cx="1878013" cy="1938337"/>
                <a:chOff x="2551113" y="1817688"/>
                <a:chExt cx="3983037" cy="4243387"/>
              </a:xfrm>
            </p:grpSpPr>
            <p:sp>
              <p:nvSpPr>
                <p:cNvPr id="33" name="椭圆 32"/>
                <p:cNvSpPr/>
                <p:nvPr/>
              </p:nvSpPr>
              <p:spPr>
                <a:xfrm>
                  <a:off x="3686011" y="4423342"/>
                  <a:ext cx="178966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4" name="椭圆 33"/>
                <p:cNvSpPr/>
                <p:nvPr/>
              </p:nvSpPr>
              <p:spPr>
                <a:xfrm>
                  <a:off x="3223322" y="2539027"/>
                  <a:ext cx="183330" cy="18401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>
                  <a:off x="3559428" y="2756164"/>
                  <a:ext cx="183330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>
                  <a:off x="3223322" y="2240922"/>
                  <a:ext cx="183330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7" name="椭圆 36"/>
                <p:cNvSpPr/>
                <p:nvPr/>
              </p:nvSpPr>
              <p:spPr>
                <a:xfrm>
                  <a:off x="3690377" y="4684642"/>
                  <a:ext cx="183330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8" name="椭圆 37"/>
                <p:cNvSpPr/>
                <p:nvPr/>
              </p:nvSpPr>
              <p:spPr>
                <a:xfrm>
                  <a:off x="3672917" y="4066351"/>
                  <a:ext cx="178963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9" name="椭圆 38"/>
                <p:cNvSpPr/>
                <p:nvPr/>
              </p:nvSpPr>
              <p:spPr>
                <a:xfrm>
                  <a:off x="3026899" y="4552151"/>
                  <a:ext cx="178963" cy="17665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0" name="椭圆 39"/>
                <p:cNvSpPr/>
                <p:nvPr/>
              </p:nvSpPr>
              <p:spPr>
                <a:xfrm>
                  <a:off x="3070548" y="4979066"/>
                  <a:ext cx="178963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3214592" y="5328696"/>
                  <a:ext cx="183330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3651091" y="5391260"/>
                  <a:ext cx="183330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3493951" y="4997469"/>
                  <a:ext cx="178966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4" name="椭圆 43"/>
                <p:cNvSpPr/>
                <p:nvPr/>
              </p:nvSpPr>
              <p:spPr>
                <a:xfrm>
                  <a:off x="3777677" y="5122599"/>
                  <a:ext cx="174600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5" name="椭圆 44"/>
                <p:cNvSpPr/>
                <p:nvPr/>
              </p:nvSpPr>
              <p:spPr>
                <a:xfrm>
                  <a:off x="3275702" y="4243006"/>
                  <a:ext cx="178966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2847932" y="2723042"/>
                  <a:ext cx="178966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3354272" y="3282448"/>
                  <a:ext cx="178966" cy="18401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8" name="椭圆 47"/>
                <p:cNvSpPr/>
                <p:nvPr/>
              </p:nvSpPr>
              <p:spPr>
                <a:xfrm>
                  <a:off x="3240782" y="2873934"/>
                  <a:ext cx="183330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9" name="椭圆 48"/>
                <p:cNvSpPr/>
                <p:nvPr/>
              </p:nvSpPr>
              <p:spPr>
                <a:xfrm>
                  <a:off x="3716567" y="3153636"/>
                  <a:ext cx="178963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0" name="椭圆 49"/>
                <p:cNvSpPr/>
                <p:nvPr/>
              </p:nvSpPr>
              <p:spPr>
                <a:xfrm>
                  <a:off x="3301892" y="4673602"/>
                  <a:ext cx="183330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1" name="椭圆 50"/>
                <p:cNvSpPr/>
                <p:nvPr/>
              </p:nvSpPr>
              <p:spPr>
                <a:xfrm>
                  <a:off x="3515778" y="2406536"/>
                  <a:ext cx="178963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2" name="五角星 51"/>
                <p:cNvSpPr/>
                <p:nvPr/>
              </p:nvSpPr>
              <p:spPr>
                <a:xfrm>
                  <a:off x="4982415" y="2170997"/>
                  <a:ext cx="244440" cy="217137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3" name="五角星 52"/>
                <p:cNvSpPr/>
                <p:nvPr/>
              </p:nvSpPr>
              <p:spPr>
                <a:xfrm>
                  <a:off x="4633216" y="2329249"/>
                  <a:ext cx="244440" cy="20977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4" name="五角星 53"/>
                <p:cNvSpPr/>
                <p:nvPr/>
              </p:nvSpPr>
              <p:spPr>
                <a:xfrm>
                  <a:off x="5026065" y="2748803"/>
                  <a:ext cx="248803" cy="217139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5" name="五角星 54"/>
                <p:cNvSpPr/>
                <p:nvPr/>
              </p:nvSpPr>
              <p:spPr>
                <a:xfrm>
                  <a:off x="4799085" y="2491182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6" name="五角星 55"/>
                <p:cNvSpPr/>
                <p:nvPr/>
              </p:nvSpPr>
              <p:spPr>
                <a:xfrm>
                  <a:off x="4737976" y="2767206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7" name="五角星 56"/>
                <p:cNvSpPr/>
                <p:nvPr/>
              </p:nvSpPr>
              <p:spPr>
                <a:xfrm>
                  <a:off x="4930035" y="3032188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8" name="五角星 57"/>
                <p:cNvSpPr/>
                <p:nvPr/>
              </p:nvSpPr>
              <p:spPr>
                <a:xfrm>
                  <a:off x="5191935" y="3028506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9" name="五角星 58"/>
                <p:cNvSpPr/>
                <p:nvPr/>
              </p:nvSpPr>
              <p:spPr>
                <a:xfrm>
                  <a:off x="5078445" y="3282448"/>
                  <a:ext cx="244440" cy="217137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0" name="五角星 59"/>
                <p:cNvSpPr/>
                <p:nvPr/>
              </p:nvSpPr>
              <p:spPr>
                <a:xfrm>
                  <a:off x="4707419" y="4493266"/>
                  <a:ext cx="244440" cy="217139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1" name="五角星 60"/>
                <p:cNvSpPr/>
                <p:nvPr/>
              </p:nvSpPr>
              <p:spPr>
                <a:xfrm>
                  <a:off x="4628849" y="4195163"/>
                  <a:ext cx="240076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2" name="五角星 61"/>
                <p:cNvSpPr/>
                <p:nvPr/>
              </p:nvSpPr>
              <p:spPr>
                <a:xfrm>
                  <a:off x="4794719" y="4047951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3" name="五角星 62"/>
                <p:cNvSpPr/>
                <p:nvPr/>
              </p:nvSpPr>
              <p:spPr>
                <a:xfrm>
                  <a:off x="4947495" y="4202524"/>
                  <a:ext cx="244440" cy="209776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4" name="五角星 63"/>
                <p:cNvSpPr/>
                <p:nvPr/>
              </p:nvSpPr>
              <p:spPr>
                <a:xfrm>
                  <a:off x="5100269" y="4349736"/>
                  <a:ext cx="244440" cy="217137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5" name="五角星 64"/>
                <p:cNvSpPr/>
                <p:nvPr/>
              </p:nvSpPr>
              <p:spPr>
                <a:xfrm>
                  <a:off x="4943129" y="4577914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6" name="五角星 65"/>
                <p:cNvSpPr/>
                <p:nvPr/>
              </p:nvSpPr>
              <p:spPr>
                <a:xfrm>
                  <a:off x="4628849" y="4695684"/>
                  <a:ext cx="244440" cy="209776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7" name="五角星 66"/>
                <p:cNvSpPr/>
                <p:nvPr/>
              </p:nvSpPr>
              <p:spPr>
                <a:xfrm>
                  <a:off x="4978049" y="4842896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8" name="五角星 67"/>
                <p:cNvSpPr/>
                <p:nvPr/>
              </p:nvSpPr>
              <p:spPr>
                <a:xfrm>
                  <a:off x="4462980" y="4519030"/>
                  <a:ext cx="244440" cy="209776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9" name="五角星 68"/>
                <p:cNvSpPr/>
                <p:nvPr/>
              </p:nvSpPr>
              <p:spPr>
                <a:xfrm>
                  <a:off x="6287546" y="5170442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0" name="五角星 69"/>
                <p:cNvSpPr/>
                <p:nvPr/>
              </p:nvSpPr>
              <p:spPr>
                <a:xfrm>
                  <a:off x="6012553" y="5269811"/>
                  <a:ext cx="244440" cy="209776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1" name="五角星 70"/>
                <p:cNvSpPr/>
                <p:nvPr/>
              </p:nvSpPr>
              <p:spPr>
                <a:xfrm>
                  <a:off x="6165327" y="5417023"/>
                  <a:ext cx="244440" cy="217137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cxnSp>
              <p:nvCxnSpPr>
                <p:cNvPr id="72" name="直接连接符 71"/>
                <p:cNvCxnSpPr/>
                <p:nvPr/>
              </p:nvCxnSpPr>
              <p:spPr>
                <a:xfrm flipH="1">
                  <a:off x="4144337" y="1817688"/>
                  <a:ext cx="139680" cy="424338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椭圆 72"/>
                <p:cNvSpPr/>
                <p:nvPr/>
              </p:nvSpPr>
              <p:spPr>
                <a:xfrm>
                  <a:off x="5549864" y="3716724"/>
                  <a:ext cx="178963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4" name="椭圆 73"/>
                <p:cNvSpPr/>
                <p:nvPr/>
              </p:nvSpPr>
              <p:spPr>
                <a:xfrm>
                  <a:off x="5589148" y="4143639"/>
                  <a:ext cx="183330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5" name="椭圆 74"/>
                <p:cNvSpPr/>
                <p:nvPr/>
              </p:nvSpPr>
              <p:spPr>
                <a:xfrm>
                  <a:off x="5824857" y="3838173"/>
                  <a:ext cx="178966" cy="18401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6" name="五角星 75"/>
                <p:cNvSpPr/>
                <p:nvPr/>
              </p:nvSpPr>
              <p:spPr>
                <a:xfrm>
                  <a:off x="2826109" y="4791372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7" name="五角星 76"/>
                <p:cNvSpPr/>
                <p:nvPr/>
              </p:nvSpPr>
              <p:spPr>
                <a:xfrm>
                  <a:off x="2551113" y="4887060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8" name="五角星 77"/>
                <p:cNvSpPr/>
                <p:nvPr/>
              </p:nvSpPr>
              <p:spPr>
                <a:xfrm>
                  <a:off x="2703889" y="5037951"/>
                  <a:ext cx="244440" cy="217139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  <p:cxnSp>
            <p:nvCxnSpPr>
              <p:cNvPr id="21" name="直接连接符 20"/>
              <p:cNvCxnSpPr/>
              <p:nvPr/>
            </p:nvCxnSpPr>
            <p:spPr>
              <a:xfrm>
                <a:off x="4030072" y="2676252"/>
                <a:ext cx="366343" cy="1778631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组合 16"/>
              <p:cNvGrpSpPr>
                <a:grpSpLocks/>
              </p:cNvGrpSpPr>
              <p:nvPr/>
            </p:nvGrpSpPr>
            <p:grpSpPr bwMode="auto">
              <a:xfrm>
                <a:off x="3509963" y="2889250"/>
                <a:ext cx="1577975" cy="1316038"/>
                <a:chOff x="3510281" y="2889013"/>
                <a:chExt cx="1577079" cy="1315632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3898451" y="3615541"/>
                  <a:ext cx="84335" cy="73947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945761" y="4055860"/>
                  <a:ext cx="82277" cy="75627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3700985" y="3118082"/>
                  <a:ext cx="82277" cy="73947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7" name="五角星 26"/>
                <p:cNvSpPr/>
                <p:nvPr/>
              </p:nvSpPr>
              <p:spPr>
                <a:xfrm>
                  <a:off x="4340693" y="2889519"/>
                  <a:ext cx="113131" cy="89072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8" name="五角星 27"/>
                <p:cNvSpPr/>
                <p:nvPr/>
              </p:nvSpPr>
              <p:spPr>
                <a:xfrm>
                  <a:off x="4478507" y="3183625"/>
                  <a:ext cx="111075" cy="89073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9" name="五角星 28"/>
                <p:cNvSpPr/>
                <p:nvPr/>
              </p:nvSpPr>
              <p:spPr>
                <a:xfrm>
                  <a:off x="4484678" y="3827298"/>
                  <a:ext cx="113131" cy="90753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0" name="五角星 29"/>
                <p:cNvSpPr/>
                <p:nvPr/>
              </p:nvSpPr>
              <p:spPr>
                <a:xfrm>
                  <a:off x="4974229" y="4116362"/>
                  <a:ext cx="113131" cy="89072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1" name="椭圆 30"/>
                <p:cNvSpPr/>
                <p:nvPr/>
              </p:nvSpPr>
              <p:spPr>
                <a:xfrm>
                  <a:off x="4889894" y="3519746"/>
                  <a:ext cx="82277" cy="75628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2" name="五角星 31"/>
                <p:cNvSpPr/>
                <p:nvPr/>
              </p:nvSpPr>
              <p:spPr>
                <a:xfrm>
                  <a:off x="3509690" y="3918050"/>
                  <a:ext cx="113131" cy="89072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23" name="右箭头 22"/>
              <p:cNvSpPr/>
              <p:nvPr/>
            </p:nvSpPr>
            <p:spPr>
              <a:xfrm>
                <a:off x="2805499" y="3323486"/>
                <a:ext cx="703872" cy="465671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9" name="矩形 7"/>
            <p:cNvSpPr>
              <a:spLocks noChangeArrowheads="1"/>
            </p:cNvSpPr>
            <p:nvPr/>
          </p:nvSpPr>
          <p:spPr bwMode="auto">
            <a:xfrm>
              <a:off x="6710363" y="2495203"/>
              <a:ext cx="1690687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800">
                  <a:solidFill>
                    <a:srgbClr val="000000"/>
                  </a:solidFill>
                </a:rPr>
                <a:t>-0.12972021	-0.10267122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-0.02537533	-0.02327581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-0.04431615	-0.03793824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-0.09035013	-0.04484774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-0.01150325	-0.02400325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-0.13563429	-0.15971042</a:t>
              </a:r>
              <a:endParaRPr lang="zh-CN" altLang="en-US" sz="800">
                <a:solidFill>
                  <a:srgbClr val="000000"/>
                </a:solidFill>
              </a:endParaRPr>
            </a:p>
          </p:txBody>
        </p:sp>
        <p:sp>
          <p:nvSpPr>
            <p:cNvPr id="80" name="圆角矩形 79"/>
            <p:cNvSpPr/>
            <p:nvPr/>
          </p:nvSpPr>
          <p:spPr>
            <a:xfrm>
              <a:off x="6691313" y="2466628"/>
              <a:ext cx="1709737" cy="858837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1" name="矩形 7"/>
            <p:cNvSpPr>
              <a:spLocks noChangeArrowheads="1"/>
            </p:cNvSpPr>
            <p:nvPr/>
          </p:nvSpPr>
          <p:spPr bwMode="auto">
            <a:xfrm>
              <a:off x="6713538" y="4503390"/>
              <a:ext cx="16891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800">
                  <a:solidFill>
                    <a:srgbClr val="000000"/>
                  </a:solidFill>
                </a:rPr>
                <a:t>-0.34972021	-0.10267784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-0.02537533	-0.02356713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-0.57316152	-0.43227931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-0.09881432	-0.09100432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-0.23156745	-0.07830325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-0.13563472	-0.15957833</a:t>
              </a:r>
              <a:endParaRPr lang="zh-CN" altLang="en-US" sz="800">
                <a:solidFill>
                  <a:srgbClr val="000000"/>
                </a:solidFill>
              </a:endParaRPr>
            </a:p>
          </p:txBody>
        </p:sp>
        <p:sp>
          <p:nvSpPr>
            <p:cNvPr id="82" name="圆角矩形 81"/>
            <p:cNvSpPr/>
            <p:nvPr/>
          </p:nvSpPr>
          <p:spPr>
            <a:xfrm>
              <a:off x="6694488" y="4503390"/>
              <a:ext cx="1708150" cy="830263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左箭头标注 82"/>
            <p:cNvSpPr/>
            <p:nvPr/>
          </p:nvSpPr>
          <p:spPr>
            <a:xfrm>
              <a:off x="6956425" y="3615978"/>
              <a:ext cx="704850" cy="668337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292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017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生物序列分类</a:t>
            </a:r>
          </a:p>
        </p:txBody>
      </p:sp>
      <p:grpSp>
        <p:nvGrpSpPr>
          <p:cNvPr id="84" name="组合 83"/>
          <p:cNvGrpSpPr/>
          <p:nvPr/>
        </p:nvGrpSpPr>
        <p:grpSpPr>
          <a:xfrm>
            <a:off x="-6847" y="1223218"/>
            <a:ext cx="8539286" cy="5518150"/>
            <a:chOff x="-20638" y="980728"/>
            <a:chExt cx="9309663" cy="5829300"/>
          </a:xfrm>
        </p:grpSpPr>
        <p:sp>
          <p:nvSpPr>
            <p:cNvPr id="4" name="矩形 7"/>
            <p:cNvSpPr>
              <a:spLocks noChangeArrowheads="1"/>
            </p:cNvSpPr>
            <p:nvPr/>
          </p:nvSpPr>
          <p:spPr bwMode="auto">
            <a:xfrm>
              <a:off x="6435725" y="1291878"/>
              <a:ext cx="2613025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800" dirty="0">
                  <a:solidFill>
                    <a:srgbClr val="000000"/>
                  </a:solidFill>
                </a:rPr>
                <a:t>-0.12972021	-0.10267122	0.05165671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-0.02537533	-0.02327581	0.01257873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-0.04431615	-0.03793824	0.00783558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-0.09035013	-0.04484774	-0.02480496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-0.01150325	-0.02400325	0.03616526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-0.13563429	-0.15971042	-0.00528393</a:t>
              </a:r>
              <a:endParaRPr lang="zh-CN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6357938" y="1220440"/>
              <a:ext cx="2931087" cy="930275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矩形 9"/>
            <p:cNvSpPr>
              <a:spLocks noChangeArrowheads="1"/>
            </p:cNvSpPr>
            <p:nvPr/>
          </p:nvSpPr>
          <p:spPr bwMode="auto">
            <a:xfrm>
              <a:off x="6440488" y="5647978"/>
              <a:ext cx="2613026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800" dirty="0">
                  <a:solidFill>
                    <a:srgbClr val="000000"/>
                  </a:solidFill>
                </a:rPr>
                <a:t>-0.02425524	-0.05029627	0.0067438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-0.04724623	-0.08116538	0.03915287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0.05580992	-0.02495753	-0.05490753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0.0361518	0.04706983	-0.09807123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0.10447804	0.09917403	0.07816287</a:t>
              </a:r>
            </a:p>
            <a:p>
              <a:r>
                <a:rPr lang="en-US" altLang="zh-CN" sz="800" dirty="0">
                  <a:solidFill>
                    <a:srgbClr val="000000"/>
                  </a:solidFill>
                </a:rPr>
                <a:t>0.11267566	0.06060866	-0.01122177</a:t>
              </a:r>
              <a:endParaRPr lang="zh-CN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6361113" y="5590828"/>
              <a:ext cx="2927912" cy="930275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右箭头 7"/>
            <p:cNvSpPr/>
            <p:nvPr/>
          </p:nvSpPr>
          <p:spPr>
            <a:xfrm>
              <a:off x="5103813" y="1437928"/>
              <a:ext cx="903287" cy="465137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右箭头 8"/>
            <p:cNvSpPr/>
            <p:nvPr/>
          </p:nvSpPr>
          <p:spPr>
            <a:xfrm>
              <a:off x="5178425" y="5822603"/>
              <a:ext cx="735013" cy="465137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下箭头 9"/>
            <p:cNvSpPr/>
            <p:nvPr/>
          </p:nvSpPr>
          <p:spPr>
            <a:xfrm>
              <a:off x="7367588" y="2226915"/>
              <a:ext cx="336550" cy="2254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下箭头 10"/>
            <p:cNvSpPr/>
            <p:nvPr/>
          </p:nvSpPr>
          <p:spPr>
            <a:xfrm rot="10800000">
              <a:off x="7358063" y="5324128"/>
              <a:ext cx="334962" cy="2032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pic>
          <p:nvPicPr>
            <p:cNvPr id="12" name="Picture 2" descr="https://timgsa.baidu.com/timg?image&amp;quality=80&amp;size=b9999_10000&amp;sec=1505140314&amp;di=257757953157eccc9eab35f99cbfd14e&amp;imgtype=jpg&amp;er=1&amp;src=http%3A%2F%2Fwww.alivelearn.net%2Fwp-content%2Fuploads%2F2009%2F10%2Fsvm_linear_2clas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288" y="3406428"/>
              <a:ext cx="1976437" cy="1128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638" y="1050578"/>
              <a:ext cx="2732088" cy="147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00" y="5349528"/>
              <a:ext cx="2673350" cy="146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右箭头 14"/>
            <p:cNvSpPr/>
            <p:nvPr/>
          </p:nvSpPr>
          <p:spPr>
            <a:xfrm>
              <a:off x="2803525" y="1468090"/>
              <a:ext cx="704850" cy="46513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右箭头 15"/>
            <p:cNvSpPr/>
            <p:nvPr/>
          </p:nvSpPr>
          <p:spPr>
            <a:xfrm>
              <a:off x="2759075" y="5822603"/>
              <a:ext cx="777875" cy="465137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9338" y="980728"/>
              <a:ext cx="1243012" cy="147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5700" y="5324128"/>
              <a:ext cx="1136650" cy="146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" name="组合 1"/>
            <p:cNvGrpSpPr>
              <a:grpSpLocks/>
            </p:cNvGrpSpPr>
            <p:nvPr/>
          </p:nvGrpSpPr>
          <p:grpSpPr bwMode="auto">
            <a:xfrm>
              <a:off x="457200" y="2825403"/>
              <a:ext cx="3571875" cy="1830387"/>
              <a:chOff x="457200" y="2624138"/>
              <a:chExt cx="4630738" cy="1938337"/>
            </a:xfrm>
          </p:grpSpPr>
          <p:grpSp>
            <p:nvGrpSpPr>
              <p:cNvPr id="20" name="组合 2"/>
              <p:cNvGrpSpPr>
                <a:grpSpLocks/>
              </p:cNvGrpSpPr>
              <p:nvPr/>
            </p:nvGrpSpPr>
            <p:grpSpPr bwMode="auto">
              <a:xfrm>
                <a:off x="457200" y="2624138"/>
                <a:ext cx="1878013" cy="1938337"/>
                <a:chOff x="2551113" y="1817688"/>
                <a:chExt cx="3983037" cy="4243387"/>
              </a:xfrm>
            </p:grpSpPr>
            <p:sp>
              <p:nvSpPr>
                <p:cNvPr id="33" name="椭圆 32"/>
                <p:cNvSpPr/>
                <p:nvPr/>
              </p:nvSpPr>
              <p:spPr>
                <a:xfrm>
                  <a:off x="3686011" y="4423342"/>
                  <a:ext cx="178966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4" name="椭圆 33"/>
                <p:cNvSpPr/>
                <p:nvPr/>
              </p:nvSpPr>
              <p:spPr>
                <a:xfrm>
                  <a:off x="3223322" y="2539027"/>
                  <a:ext cx="183330" cy="18401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>
                  <a:off x="3559428" y="2756164"/>
                  <a:ext cx="183330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>
                  <a:off x="3223322" y="2240922"/>
                  <a:ext cx="183330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7" name="椭圆 36"/>
                <p:cNvSpPr/>
                <p:nvPr/>
              </p:nvSpPr>
              <p:spPr>
                <a:xfrm>
                  <a:off x="3690377" y="4684642"/>
                  <a:ext cx="183330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8" name="椭圆 37"/>
                <p:cNvSpPr/>
                <p:nvPr/>
              </p:nvSpPr>
              <p:spPr>
                <a:xfrm>
                  <a:off x="3672917" y="4066351"/>
                  <a:ext cx="178963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9" name="椭圆 38"/>
                <p:cNvSpPr/>
                <p:nvPr/>
              </p:nvSpPr>
              <p:spPr>
                <a:xfrm>
                  <a:off x="3026899" y="4552151"/>
                  <a:ext cx="178963" cy="17665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0" name="椭圆 39"/>
                <p:cNvSpPr/>
                <p:nvPr/>
              </p:nvSpPr>
              <p:spPr>
                <a:xfrm>
                  <a:off x="3070548" y="4979066"/>
                  <a:ext cx="178963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3214592" y="5328696"/>
                  <a:ext cx="183330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3651091" y="5391260"/>
                  <a:ext cx="183330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3493951" y="4997469"/>
                  <a:ext cx="178966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4" name="椭圆 43"/>
                <p:cNvSpPr/>
                <p:nvPr/>
              </p:nvSpPr>
              <p:spPr>
                <a:xfrm>
                  <a:off x="3777677" y="5122599"/>
                  <a:ext cx="174600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5" name="椭圆 44"/>
                <p:cNvSpPr/>
                <p:nvPr/>
              </p:nvSpPr>
              <p:spPr>
                <a:xfrm>
                  <a:off x="3275702" y="4243006"/>
                  <a:ext cx="178966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2847932" y="2723042"/>
                  <a:ext cx="178966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3354272" y="3282448"/>
                  <a:ext cx="178966" cy="18401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8" name="椭圆 47"/>
                <p:cNvSpPr/>
                <p:nvPr/>
              </p:nvSpPr>
              <p:spPr>
                <a:xfrm>
                  <a:off x="3240782" y="2873934"/>
                  <a:ext cx="183330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49" name="椭圆 48"/>
                <p:cNvSpPr/>
                <p:nvPr/>
              </p:nvSpPr>
              <p:spPr>
                <a:xfrm>
                  <a:off x="3716567" y="3153636"/>
                  <a:ext cx="178963" cy="18033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0" name="椭圆 49"/>
                <p:cNvSpPr/>
                <p:nvPr/>
              </p:nvSpPr>
              <p:spPr>
                <a:xfrm>
                  <a:off x="3301892" y="4673602"/>
                  <a:ext cx="183330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1" name="椭圆 50"/>
                <p:cNvSpPr/>
                <p:nvPr/>
              </p:nvSpPr>
              <p:spPr>
                <a:xfrm>
                  <a:off x="3515778" y="2406536"/>
                  <a:ext cx="178963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2" name="五角星 51"/>
                <p:cNvSpPr/>
                <p:nvPr/>
              </p:nvSpPr>
              <p:spPr>
                <a:xfrm>
                  <a:off x="4982415" y="2170997"/>
                  <a:ext cx="244440" cy="217137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3" name="五角星 52"/>
                <p:cNvSpPr/>
                <p:nvPr/>
              </p:nvSpPr>
              <p:spPr>
                <a:xfrm>
                  <a:off x="4633216" y="2329249"/>
                  <a:ext cx="244440" cy="20977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4" name="五角星 53"/>
                <p:cNvSpPr/>
                <p:nvPr/>
              </p:nvSpPr>
              <p:spPr>
                <a:xfrm>
                  <a:off x="5026065" y="2748803"/>
                  <a:ext cx="248803" cy="217139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5" name="五角星 54"/>
                <p:cNvSpPr/>
                <p:nvPr/>
              </p:nvSpPr>
              <p:spPr>
                <a:xfrm>
                  <a:off x="4799085" y="2491182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6" name="五角星 55"/>
                <p:cNvSpPr/>
                <p:nvPr/>
              </p:nvSpPr>
              <p:spPr>
                <a:xfrm>
                  <a:off x="4737976" y="2767206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7" name="五角星 56"/>
                <p:cNvSpPr/>
                <p:nvPr/>
              </p:nvSpPr>
              <p:spPr>
                <a:xfrm>
                  <a:off x="4930035" y="3032188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8" name="五角星 57"/>
                <p:cNvSpPr/>
                <p:nvPr/>
              </p:nvSpPr>
              <p:spPr>
                <a:xfrm>
                  <a:off x="5191935" y="3028506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59" name="五角星 58"/>
                <p:cNvSpPr/>
                <p:nvPr/>
              </p:nvSpPr>
              <p:spPr>
                <a:xfrm>
                  <a:off x="5078445" y="3282448"/>
                  <a:ext cx="244440" cy="217137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0" name="五角星 59"/>
                <p:cNvSpPr/>
                <p:nvPr/>
              </p:nvSpPr>
              <p:spPr>
                <a:xfrm>
                  <a:off x="4707419" y="4493266"/>
                  <a:ext cx="244440" cy="217139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1" name="五角星 60"/>
                <p:cNvSpPr/>
                <p:nvPr/>
              </p:nvSpPr>
              <p:spPr>
                <a:xfrm>
                  <a:off x="4628849" y="4195163"/>
                  <a:ext cx="240076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2" name="五角星 61"/>
                <p:cNvSpPr/>
                <p:nvPr/>
              </p:nvSpPr>
              <p:spPr>
                <a:xfrm>
                  <a:off x="4794719" y="4047951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3" name="五角星 62"/>
                <p:cNvSpPr/>
                <p:nvPr/>
              </p:nvSpPr>
              <p:spPr>
                <a:xfrm>
                  <a:off x="4947495" y="4202524"/>
                  <a:ext cx="244440" cy="209776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4" name="五角星 63"/>
                <p:cNvSpPr/>
                <p:nvPr/>
              </p:nvSpPr>
              <p:spPr>
                <a:xfrm>
                  <a:off x="5100269" y="4349736"/>
                  <a:ext cx="244440" cy="217137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5" name="五角星 64"/>
                <p:cNvSpPr/>
                <p:nvPr/>
              </p:nvSpPr>
              <p:spPr>
                <a:xfrm>
                  <a:off x="4943129" y="4577914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6" name="五角星 65"/>
                <p:cNvSpPr/>
                <p:nvPr/>
              </p:nvSpPr>
              <p:spPr>
                <a:xfrm>
                  <a:off x="4628849" y="4695684"/>
                  <a:ext cx="244440" cy="209776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7" name="五角星 66"/>
                <p:cNvSpPr/>
                <p:nvPr/>
              </p:nvSpPr>
              <p:spPr>
                <a:xfrm>
                  <a:off x="4978049" y="4842896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8" name="五角星 67"/>
                <p:cNvSpPr/>
                <p:nvPr/>
              </p:nvSpPr>
              <p:spPr>
                <a:xfrm>
                  <a:off x="4462980" y="4519030"/>
                  <a:ext cx="244440" cy="209776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9" name="五角星 68"/>
                <p:cNvSpPr/>
                <p:nvPr/>
              </p:nvSpPr>
              <p:spPr>
                <a:xfrm>
                  <a:off x="6287546" y="5170442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0" name="五角星 69"/>
                <p:cNvSpPr/>
                <p:nvPr/>
              </p:nvSpPr>
              <p:spPr>
                <a:xfrm>
                  <a:off x="6012553" y="5269811"/>
                  <a:ext cx="244440" cy="209776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1" name="五角星 70"/>
                <p:cNvSpPr/>
                <p:nvPr/>
              </p:nvSpPr>
              <p:spPr>
                <a:xfrm>
                  <a:off x="6165327" y="5417023"/>
                  <a:ext cx="244440" cy="217137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cxnSp>
              <p:nvCxnSpPr>
                <p:cNvPr id="72" name="直接连接符 71"/>
                <p:cNvCxnSpPr/>
                <p:nvPr/>
              </p:nvCxnSpPr>
              <p:spPr>
                <a:xfrm flipH="1">
                  <a:off x="4144337" y="1817688"/>
                  <a:ext cx="139680" cy="424338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椭圆 72"/>
                <p:cNvSpPr/>
                <p:nvPr/>
              </p:nvSpPr>
              <p:spPr>
                <a:xfrm>
                  <a:off x="5549864" y="3716724"/>
                  <a:ext cx="178963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4" name="椭圆 73"/>
                <p:cNvSpPr/>
                <p:nvPr/>
              </p:nvSpPr>
              <p:spPr>
                <a:xfrm>
                  <a:off x="5589148" y="4143639"/>
                  <a:ext cx="183330" cy="180334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5" name="椭圆 74"/>
                <p:cNvSpPr/>
                <p:nvPr/>
              </p:nvSpPr>
              <p:spPr>
                <a:xfrm>
                  <a:off x="5824857" y="3838173"/>
                  <a:ext cx="178966" cy="18401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6" name="五角星 75"/>
                <p:cNvSpPr/>
                <p:nvPr/>
              </p:nvSpPr>
              <p:spPr>
                <a:xfrm>
                  <a:off x="2826109" y="4791372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7" name="五角星 76"/>
                <p:cNvSpPr/>
                <p:nvPr/>
              </p:nvSpPr>
              <p:spPr>
                <a:xfrm>
                  <a:off x="2551113" y="4887060"/>
                  <a:ext cx="244440" cy="213458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78" name="五角星 77"/>
                <p:cNvSpPr/>
                <p:nvPr/>
              </p:nvSpPr>
              <p:spPr>
                <a:xfrm>
                  <a:off x="2703889" y="5037951"/>
                  <a:ext cx="244440" cy="217139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  <p:cxnSp>
            <p:nvCxnSpPr>
              <p:cNvPr id="21" name="直接连接符 20"/>
              <p:cNvCxnSpPr/>
              <p:nvPr/>
            </p:nvCxnSpPr>
            <p:spPr>
              <a:xfrm>
                <a:off x="4030072" y="2676252"/>
                <a:ext cx="366343" cy="1778631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组合 16"/>
              <p:cNvGrpSpPr>
                <a:grpSpLocks/>
              </p:cNvGrpSpPr>
              <p:nvPr/>
            </p:nvGrpSpPr>
            <p:grpSpPr bwMode="auto">
              <a:xfrm>
                <a:off x="3509963" y="2889250"/>
                <a:ext cx="1577975" cy="1316038"/>
                <a:chOff x="3510281" y="2889013"/>
                <a:chExt cx="1577079" cy="1315632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3898451" y="3615541"/>
                  <a:ext cx="84335" cy="73947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945761" y="4055860"/>
                  <a:ext cx="82277" cy="75627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3700985" y="3118082"/>
                  <a:ext cx="82277" cy="73947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7" name="五角星 26"/>
                <p:cNvSpPr/>
                <p:nvPr/>
              </p:nvSpPr>
              <p:spPr>
                <a:xfrm>
                  <a:off x="4340693" y="2889519"/>
                  <a:ext cx="113131" cy="89072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8" name="五角星 27"/>
                <p:cNvSpPr/>
                <p:nvPr/>
              </p:nvSpPr>
              <p:spPr>
                <a:xfrm>
                  <a:off x="4478507" y="3183625"/>
                  <a:ext cx="111075" cy="89073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29" name="五角星 28"/>
                <p:cNvSpPr/>
                <p:nvPr/>
              </p:nvSpPr>
              <p:spPr>
                <a:xfrm>
                  <a:off x="4484678" y="3827298"/>
                  <a:ext cx="113131" cy="90753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0" name="五角星 29"/>
                <p:cNvSpPr/>
                <p:nvPr/>
              </p:nvSpPr>
              <p:spPr>
                <a:xfrm>
                  <a:off x="4974229" y="4116362"/>
                  <a:ext cx="113131" cy="89072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1" name="椭圆 30"/>
                <p:cNvSpPr/>
                <p:nvPr/>
              </p:nvSpPr>
              <p:spPr>
                <a:xfrm>
                  <a:off x="4889894" y="3519746"/>
                  <a:ext cx="82277" cy="75628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32" name="五角星 31"/>
                <p:cNvSpPr/>
                <p:nvPr/>
              </p:nvSpPr>
              <p:spPr>
                <a:xfrm>
                  <a:off x="3509690" y="3918050"/>
                  <a:ext cx="113131" cy="89072"/>
                </a:xfrm>
                <a:prstGeom prst="star5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23" name="右箭头 22"/>
              <p:cNvSpPr/>
              <p:nvPr/>
            </p:nvSpPr>
            <p:spPr>
              <a:xfrm>
                <a:off x="2805499" y="3323486"/>
                <a:ext cx="703872" cy="465671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9" name="矩形 7"/>
            <p:cNvSpPr>
              <a:spLocks noChangeArrowheads="1"/>
            </p:cNvSpPr>
            <p:nvPr/>
          </p:nvSpPr>
          <p:spPr bwMode="auto">
            <a:xfrm>
              <a:off x="6710363" y="2495203"/>
              <a:ext cx="1690687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800">
                  <a:solidFill>
                    <a:srgbClr val="000000"/>
                  </a:solidFill>
                </a:rPr>
                <a:t>-0.12972021	-0.10267122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-0.02537533	-0.02327581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-0.04431615	-0.03793824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-0.09035013	-0.04484774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-0.01150325	-0.02400325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-0.13563429	-0.15971042</a:t>
              </a:r>
              <a:endParaRPr lang="zh-CN" altLang="en-US" sz="800">
                <a:solidFill>
                  <a:srgbClr val="000000"/>
                </a:solidFill>
              </a:endParaRPr>
            </a:p>
          </p:txBody>
        </p:sp>
        <p:sp>
          <p:nvSpPr>
            <p:cNvPr id="80" name="圆角矩形 79"/>
            <p:cNvSpPr/>
            <p:nvPr/>
          </p:nvSpPr>
          <p:spPr>
            <a:xfrm>
              <a:off x="6691313" y="2466628"/>
              <a:ext cx="1709737" cy="858837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1" name="矩形 7"/>
            <p:cNvSpPr>
              <a:spLocks noChangeArrowheads="1"/>
            </p:cNvSpPr>
            <p:nvPr/>
          </p:nvSpPr>
          <p:spPr bwMode="auto">
            <a:xfrm>
              <a:off x="6713538" y="4503390"/>
              <a:ext cx="16891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800">
                  <a:solidFill>
                    <a:srgbClr val="000000"/>
                  </a:solidFill>
                </a:rPr>
                <a:t>-0.34972021	-0.10267784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-0.02537533	-0.02356713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-0.57316152	-0.43227931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-0.09881432	-0.09100432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-0.23156745	-0.07830325</a:t>
              </a:r>
            </a:p>
            <a:p>
              <a:r>
                <a:rPr lang="en-US" altLang="zh-CN" sz="800">
                  <a:solidFill>
                    <a:srgbClr val="000000"/>
                  </a:solidFill>
                </a:rPr>
                <a:t>-0.13563472	-0.15957833</a:t>
              </a:r>
              <a:endParaRPr lang="zh-CN" altLang="en-US" sz="800">
                <a:solidFill>
                  <a:srgbClr val="000000"/>
                </a:solidFill>
              </a:endParaRPr>
            </a:p>
          </p:txBody>
        </p:sp>
        <p:sp>
          <p:nvSpPr>
            <p:cNvPr id="82" name="圆角矩形 81"/>
            <p:cNvSpPr/>
            <p:nvPr/>
          </p:nvSpPr>
          <p:spPr>
            <a:xfrm>
              <a:off x="6694488" y="4503390"/>
              <a:ext cx="1708150" cy="830263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左箭头标注 82"/>
            <p:cNvSpPr/>
            <p:nvPr/>
          </p:nvSpPr>
          <p:spPr>
            <a:xfrm>
              <a:off x="6956425" y="3615978"/>
              <a:ext cx="704850" cy="668337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292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F1E0B27E-F1BA-4CC8-A9A0-5AC7539820B6}"/>
              </a:ext>
            </a:extLst>
          </p:cNvPr>
          <p:cNvSpPr/>
          <p:nvPr/>
        </p:nvSpPr>
        <p:spPr>
          <a:xfrm>
            <a:off x="4876365" y="135354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  <a:endParaRPr lang="zh-CN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5" name="流程图: 接点 84">
            <a:extLst>
              <a:ext uri="{FF2B5EF4-FFF2-40B4-BE49-F238E27FC236}">
                <a16:creationId xmlns:a16="http://schemas.microsoft.com/office/drawing/2014/main" id="{BECABA92-2D4E-45A9-922B-E85289A5D0DD}"/>
              </a:ext>
            </a:extLst>
          </p:cNvPr>
          <p:cNvSpPr/>
          <p:nvPr/>
        </p:nvSpPr>
        <p:spPr>
          <a:xfrm>
            <a:off x="4751572" y="1480407"/>
            <a:ext cx="828540" cy="796465"/>
          </a:xfrm>
          <a:prstGeom prst="flowChartConnector">
            <a:avLst/>
          </a:prstGeom>
          <a:solidFill>
            <a:schemeClr val="accent1">
              <a:alpha val="15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5FE632CB-9BAD-483E-8D28-25B6BCC4633F}"/>
              </a:ext>
            </a:extLst>
          </p:cNvPr>
          <p:cNvSpPr/>
          <p:nvPr/>
        </p:nvSpPr>
        <p:spPr>
          <a:xfrm>
            <a:off x="6676565" y="20016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  <a:endParaRPr lang="zh-CN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7" name="流程图: 接点 86">
            <a:extLst>
              <a:ext uri="{FF2B5EF4-FFF2-40B4-BE49-F238E27FC236}">
                <a16:creationId xmlns:a16="http://schemas.microsoft.com/office/drawing/2014/main" id="{4F589A8B-693D-406B-8A36-20632BBB108F}"/>
              </a:ext>
            </a:extLst>
          </p:cNvPr>
          <p:cNvSpPr/>
          <p:nvPr/>
        </p:nvSpPr>
        <p:spPr>
          <a:xfrm>
            <a:off x="6547213" y="2091815"/>
            <a:ext cx="828540" cy="796465"/>
          </a:xfrm>
          <a:prstGeom prst="flowChartConnector">
            <a:avLst/>
          </a:prstGeom>
          <a:solidFill>
            <a:schemeClr val="accent1">
              <a:alpha val="15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FC0CE948-ACD9-4E75-AAF3-3987A8490951}"/>
              </a:ext>
            </a:extLst>
          </p:cNvPr>
          <p:cNvSpPr/>
          <p:nvPr/>
        </p:nvSpPr>
        <p:spPr>
          <a:xfrm>
            <a:off x="6625222" y="35683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  <a:endParaRPr lang="zh-CN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9" name="流程图: 接点 88">
            <a:extLst>
              <a:ext uri="{FF2B5EF4-FFF2-40B4-BE49-F238E27FC236}">
                <a16:creationId xmlns:a16="http://schemas.microsoft.com/office/drawing/2014/main" id="{DB85C80E-93A5-4A61-B931-4EB49BC6A56C}"/>
              </a:ext>
            </a:extLst>
          </p:cNvPr>
          <p:cNvSpPr/>
          <p:nvPr/>
        </p:nvSpPr>
        <p:spPr>
          <a:xfrm>
            <a:off x="6494793" y="3647720"/>
            <a:ext cx="828540" cy="796465"/>
          </a:xfrm>
          <a:prstGeom prst="flowChartConnector">
            <a:avLst/>
          </a:prstGeom>
          <a:solidFill>
            <a:schemeClr val="accent1">
              <a:alpha val="15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224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1741</Words>
  <Application>Microsoft Office PowerPoint</Application>
  <PresentationFormat>全屏显示(4:3)</PresentationFormat>
  <Paragraphs>119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等线</vt:lpstr>
      <vt:lpstr>黑体</vt:lpstr>
      <vt:lpstr>华文楷体</vt:lpstr>
      <vt:lpstr>楷体</vt:lpstr>
      <vt:lpstr>Arial</vt:lpstr>
      <vt:lpstr>Calibri</vt:lpstr>
      <vt:lpstr>Wingdings</vt:lpstr>
      <vt:lpstr>Office 主题</vt:lpstr>
      <vt:lpstr>生物序列分类</vt:lpstr>
      <vt:lpstr>什么是生物序列</vt:lpstr>
      <vt:lpstr>生物序列分类</vt:lpstr>
      <vt:lpstr>生物序列分类</vt:lpstr>
      <vt:lpstr>生物序列分类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2018-2019工作汇报</dc:title>
  <dc:creator>dell</dc:creator>
  <cp:lastModifiedBy>zouquan</cp:lastModifiedBy>
  <cp:revision>41</cp:revision>
  <dcterms:created xsi:type="dcterms:W3CDTF">2019-07-01T01:50:10Z</dcterms:created>
  <dcterms:modified xsi:type="dcterms:W3CDTF">2021-01-28T07:08:59Z</dcterms:modified>
</cp:coreProperties>
</file>